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8"/>
  </p:notesMasterIdLst>
  <p:sldIdLst>
    <p:sldId id="256" r:id="rId3"/>
    <p:sldId id="279" r:id="rId4"/>
    <p:sldId id="280" r:id="rId5"/>
    <p:sldId id="281" r:id="rId6"/>
    <p:sldId id="282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CA37E90-6E5D-49B0-92AF-F7F169791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11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NWP collage"/>
          <p:cNvPicPr>
            <a:picLocks noChangeAspect="1" noChangeArrowheads="1"/>
          </p:cNvPicPr>
          <p:nvPr userDrawn="1"/>
        </p:nvPicPr>
        <p:blipFill>
          <a:blip r:embed="rId13" cstate="print"/>
          <a:srcRect l="9549" r="11459" b="27536"/>
          <a:stretch>
            <a:fillRect/>
          </a:stretch>
        </p:blipFill>
        <p:spPr bwMode="auto">
          <a:xfrm>
            <a:off x="4038600" y="2273300"/>
            <a:ext cx="51054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28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grpSp>
          <p:nvGrpSpPr>
            <p:cNvPr id="1030" name="Group 27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2"/>
              <a:chOff x="0" y="0"/>
              <a:chExt cx="5760" cy="4322"/>
            </a:xfrm>
          </p:grpSpPr>
          <p:pic>
            <p:nvPicPr>
              <p:cNvPr id="1032" name="Picture 23" descr="ppt_camo_bkgrnd-03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" name="Picture 21" descr="white_curv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502" y="990"/>
                <a:ext cx="3258" cy="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1" name="Picture 8" descr="USACE_logo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049" y="3201"/>
              <a:ext cx="86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584325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US Army Corps of Engineers</a:t>
            </a:r>
          </a:p>
          <a:p>
            <a:pPr>
              <a:defRPr/>
            </a:pPr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pic>
        <p:nvPicPr>
          <p:cNvPr id="10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9228" y="5091793"/>
            <a:ext cx="1143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2052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48400" y="6569073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1219200" y="63246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 userDrawn="1"/>
        </p:nvSpPr>
        <p:spPr bwMode="auto">
          <a:xfrm>
            <a:off x="6907449" y="6357258"/>
            <a:ext cx="20732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b="1" dirty="0"/>
              <a:t>PORTLAND DISTRICT</a:t>
            </a:r>
            <a:endParaRPr lang="en-US" sz="1400" b="1" baseline="-25000" dirty="0"/>
          </a:p>
        </p:txBody>
      </p:sp>
      <p:sp>
        <p:nvSpPr>
          <p:cNvPr id="3087" name="Text Box 15"/>
          <p:cNvSpPr txBox="1">
            <a:spLocks noChangeArrowheads="1"/>
          </p:cNvSpPr>
          <p:nvPr userDrawn="1"/>
        </p:nvSpPr>
        <p:spPr bwMode="auto">
          <a:xfrm>
            <a:off x="3810000" y="63642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142FBF45-1792-4B7F-B64B-90D2B5E805F2}" type="slidenum">
              <a:rPr lang="en-US" sz="1200"/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200"/>
          </a:p>
        </p:txBody>
      </p:sp>
      <p:pic>
        <p:nvPicPr>
          <p:cNvPr id="9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5715000"/>
            <a:ext cx="685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8839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dirty="0" err="1" smtClean="0"/>
              <a:t>Dalles</a:t>
            </a:r>
            <a:r>
              <a:rPr lang="en-US" dirty="0" smtClean="0"/>
              <a:t> Dam Oil Spill Plan</a:t>
            </a:r>
            <a:endParaRPr lang="en-US" dirty="0" smtClean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6200" y="1828800"/>
            <a:ext cx="350520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</a:rPr>
              <a:t/>
            </a: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" y="1828800"/>
            <a:ext cx="3505200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Bob Cordie</a:t>
            </a:r>
            <a:endParaRPr lang="en-US" sz="1600" b="1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Biologist</a:t>
            </a: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The </a:t>
            </a:r>
            <a:r>
              <a:rPr lang="en-US" sz="1400" dirty="0" err="1" smtClean="0"/>
              <a:t>Dalles</a:t>
            </a:r>
            <a:r>
              <a:rPr lang="en-US" sz="1400" dirty="0" smtClean="0"/>
              <a:t> Dam</a:t>
            </a: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May 2016 FPOM meeting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Spill Prevention, Control and Countermeasure Plan (SPCC)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5935436" cy="326350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</a:t>
            </a:r>
            <a:r>
              <a:rPr lang="en-US" dirty="0" smtClean="0"/>
              <a:t>urpose; ‘to </a:t>
            </a:r>
            <a:r>
              <a:rPr lang="en-US" dirty="0"/>
              <a:t>describe measures implemented by the </a:t>
            </a:r>
            <a:r>
              <a:rPr lang="en-US" dirty="0" err="1"/>
              <a:t>The</a:t>
            </a:r>
            <a:r>
              <a:rPr lang="en-US" dirty="0"/>
              <a:t> </a:t>
            </a:r>
            <a:r>
              <a:rPr lang="en-US" dirty="0" err="1"/>
              <a:t>Dalles</a:t>
            </a:r>
            <a:r>
              <a:rPr lang="en-US" dirty="0"/>
              <a:t> Dam to prevent oil discharges from occurring, and in the event of a discharge, prepare the facility to respond in a safe, effective, and timely </a:t>
            </a:r>
            <a:r>
              <a:rPr lang="en-US" dirty="0" smtClean="0"/>
              <a:t>manner’.</a:t>
            </a:r>
          </a:p>
          <a:p>
            <a:r>
              <a:rPr lang="en-US" dirty="0"/>
              <a:t>C</a:t>
            </a:r>
            <a:r>
              <a:rPr lang="en-US" dirty="0" smtClean="0"/>
              <a:t>overs; Oil storage, discharge potential, prevention measures, countermeasure response, equipment location, waste disposal, volumes, transfer requirements, training...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57" y="1771650"/>
            <a:ext cx="2155371" cy="371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1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Oil </a:t>
            </a:r>
            <a:r>
              <a:rPr lang="en-US" b="1" dirty="0"/>
              <a:t>A</a:t>
            </a:r>
            <a:r>
              <a:rPr lang="en-US" b="1" dirty="0" smtClean="0"/>
              <a:t>ccountability 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Includes;</a:t>
            </a:r>
          </a:p>
          <a:p>
            <a:r>
              <a:rPr lang="en-US" dirty="0" smtClean="0"/>
              <a:t>Standing procedures</a:t>
            </a:r>
          </a:p>
          <a:p>
            <a:r>
              <a:rPr lang="en-US" dirty="0" smtClean="0"/>
              <a:t>Oil/grease tracking and inventory</a:t>
            </a:r>
          </a:p>
          <a:p>
            <a:r>
              <a:rPr lang="en-US" dirty="0" smtClean="0"/>
              <a:t>Valve locations</a:t>
            </a:r>
          </a:p>
          <a:p>
            <a:r>
              <a:rPr lang="en-US" dirty="0" smtClean="0"/>
              <a:t>Oil applications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Oil transfer</a:t>
            </a:r>
          </a:p>
          <a:p>
            <a:r>
              <a:rPr lang="en-US" dirty="0" smtClean="0"/>
              <a:t>Equipment </a:t>
            </a:r>
            <a:r>
              <a:rPr lang="en-US" dirty="0"/>
              <a:t>i</a:t>
            </a:r>
            <a:r>
              <a:rPr lang="en-US" dirty="0" smtClean="0"/>
              <a:t>nspection program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Fisheries  involvement on bi-weekly inspections of spillway, sluiceway </a:t>
            </a:r>
            <a:r>
              <a:rPr lang="en-US" dirty="0" smtClean="0"/>
              <a:t>and </a:t>
            </a:r>
            <a:r>
              <a:rPr lang="en-US" dirty="0" err="1" smtClean="0"/>
              <a:t>fishway</a:t>
            </a:r>
            <a:r>
              <a:rPr lang="en-US" dirty="0" smtClean="0"/>
              <a:t> equipment for any leakage.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057" y="1219200"/>
            <a:ext cx="2427515" cy="338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9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Spill Response Team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Members from several on site COE sections to respond to oil spill in river.</a:t>
            </a:r>
          </a:p>
          <a:p>
            <a:r>
              <a:rPr lang="en-US" dirty="0" smtClean="0"/>
              <a:t>Planning and drills for deploying containment and deflection booms in river.</a:t>
            </a:r>
          </a:p>
          <a:p>
            <a:r>
              <a:rPr lang="en-US" dirty="0" smtClean="0"/>
              <a:t>Countermeasures for both internal and external spills.</a:t>
            </a:r>
          </a:p>
          <a:p>
            <a:r>
              <a:rPr lang="en-US" dirty="0" smtClean="0"/>
              <a:t>Apply WA Department of Ecology Geographic Response Plan (GRP) and work in conjunction with state and federal agencies.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27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Fishladder</a:t>
            </a:r>
            <a:r>
              <a:rPr lang="en-US" b="1" dirty="0" smtClean="0"/>
              <a:t> Exit Permanent Boom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84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ncrease of oil trains along Columbia river railways.</a:t>
            </a:r>
          </a:p>
          <a:p>
            <a:r>
              <a:rPr lang="en-US" dirty="0" smtClean="0"/>
              <a:t>Purchased east </a:t>
            </a:r>
            <a:r>
              <a:rPr lang="en-US" dirty="0" err="1" smtClean="0"/>
              <a:t>fishway</a:t>
            </a:r>
            <a:r>
              <a:rPr lang="en-US" dirty="0" smtClean="0"/>
              <a:t> exit boom. Awaiting funding/opportunity</a:t>
            </a:r>
          </a:p>
          <a:p>
            <a:r>
              <a:rPr lang="en-US" dirty="0" smtClean="0"/>
              <a:t>Boom plan previously coordinated with FPOM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038600"/>
            <a:ext cx="5867399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0383"/>
      </p:ext>
    </p:extLst>
  </p:cSld>
  <p:clrMapOvr>
    <a:masterClrMapping/>
  </p:clrMapOvr>
</p:sld>
</file>

<file path=ppt/theme/theme1.xml><?xml version="1.0" encoding="utf-8"?>
<a:theme xmlns:a="http://schemas.openxmlformats.org/drawingml/2006/main" name="PPT_Master_Slide_Template">
  <a:themeElements>
    <a:clrScheme name="PPT_Master_Slide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Master_Slid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Master_Slid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PPT_Master_Slide_Template</Template>
  <TotalTime>45</TotalTime>
  <Words>219</Words>
  <Application>Microsoft Office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Wingdings</vt:lpstr>
      <vt:lpstr>Wingdings 3</vt:lpstr>
      <vt:lpstr>PPT_Master_Slide_Template</vt:lpstr>
      <vt:lpstr>Slide Master</vt:lpstr>
      <vt:lpstr>The Dalles Dam Oil Spill Plan</vt:lpstr>
      <vt:lpstr>Spill Prevention, Control and Countermeasure Plan (SPCC)</vt:lpstr>
      <vt:lpstr>Oil Accountability Program</vt:lpstr>
      <vt:lpstr>Spill Response Team</vt:lpstr>
      <vt:lpstr>Fishladder Exit Permanent Boom</vt:lpstr>
    </vt:vector>
  </TitlesOfParts>
  <Company>US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Matt Rabe</dc:creator>
  <cp:lastModifiedBy>g2oddrpc</cp:lastModifiedBy>
  <cp:revision>16</cp:revision>
  <dcterms:created xsi:type="dcterms:W3CDTF">2009-08-07T22:07:09Z</dcterms:created>
  <dcterms:modified xsi:type="dcterms:W3CDTF">2016-04-27T18:27:02Z</dcterms:modified>
</cp:coreProperties>
</file>